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7" r:id="rId2"/>
    <p:sldId id="262" r:id="rId3"/>
    <p:sldId id="275" r:id="rId4"/>
    <p:sldId id="284" r:id="rId5"/>
    <p:sldId id="285" r:id="rId6"/>
    <p:sldId id="286" r:id="rId7"/>
    <p:sldId id="288" r:id="rId8"/>
  </p:sldIdLst>
  <p:sldSz cx="9144000" cy="6858000" type="screen4x3"/>
  <p:notesSz cx="6718300" cy="9855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4">
          <p15:clr>
            <a:srgbClr val="A4A3A4"/>
          </p15:clr>
        </p15:guide>
        <p15:guide id="2" pos="21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5494"/>
    <a:srgbClr val="808080"/>
    <a:srgbClr val="BDDEFF"/>
    <a:srgbClr val="FFD624"/>
    <a:srgbClr val="3166CF"/>
    <a:srgbClr val="3E6FD2"/>
    <a:srgbClr val="2D5EC1"/>
    <a:srgbClr val="99CCFF"/>
    <a:srgbClr val="009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>
      <p:cViewPr varScale="1">
        <p:scale>
          <a:sx n="52" d="100"/>
          <a:sy n="52" d="100"/>
        </p:scale>
        <p:origin x="1210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832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04" y="-114"/>
      </p:cViewPr>
      <p:guideLst>
        <p:guide orient="horz" pos="3104"/>
        <p:guide pos="21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996" cy="49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4736" y="0"/>
            <a:ext cx="2911996" cy="49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0313"/>
            <a:ext cx="2911996" cy="493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4736" y="9360313"/>
            <a:ext cx="2911996" cy="493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096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996" cy="49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4736" y="0"/>
            <a:ext cx="2911996" cy="49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9775"/>
            <a:ext cx="4926012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6" y="4680945"/>
            <a:ext cx="5375268" cy="4435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0313"/>
            <a:ext cx="2911996" cy="493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4736" y="9360313"/>
            <a:ext cx="2911996" cy="493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406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787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798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3798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37987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3798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3798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4230000" y="6669360"/>
            <a:ext cx="846056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0" noProof="0" dirty="0" smtClean="0"/>
              <a:t>Transporte</a:t>
            </a:r>
            <a:endParaRPr lang="es-ES" sz="800" b="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9952" y="1641600"/>
            <a:ext cx="4536504" cy="2088232"/>
          </a:xfrm>
        </p:spPr>
        <p:txBody>
          <a:bodyPr/>
          <a:lstStyle>
            <a:lvl1pPr marL="0" indent="0">
              <a:defRPr sz="4800" baseline="0">
                <a:solidFill>
                  <a:srgbClr val="FFD624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marL="0"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38C9928-0287-4FEC-A5B1-D461EA00C5FB}" type="slidenum">
              <a:rPr lang="en-GB" smtClean="0"/>
              <a:t>‹Nº›</a:t>
            </a:fld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600" y="309600"/>
            <a:ext cx="1583550" cy="1101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8375-5C84-4176-84A5-B6A3E0825F02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7773-6390-40B5-8F3A-46FD9E5B7090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6" name="Rectangle 5"/>
          <p:cNvSpPr/>
          <p:nvPr userDrawn="1"/>
        </p:nvSpPr>
        <p:spPr>
          <a:xfrm>
            <a:off x="4262438" y="6669360"/>
            <a:ext cx="596900" cy="198438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56271"/>
            <a:ext cx="8229600" cy="9366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37288"/>
            <a:ext cx="2895600" cy="4841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61DAA-5BBC-4812-876F-0D7C7B9EA75C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633788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 i="0"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000" y="295200"/>
            <a:ext cx="1415751" cy="99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88F9B-71EE-4D5C-B44E-012EF44E925A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DD1B-50E0-44E8-82B7-F85F69F6D40C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5DDF-6655-40F2-8D9E-CA15739A7ECF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FC62-E3CF-4012-8A8B-ABF1C18EA022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00BF-55FD-4017-8F82-94A8DE4F5750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7253-C9BC-4251-8AE3-8910CE9253F2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Et </a:t>
            </a:r>
            <a:r>
              <a:rPr lang="fr-BE" dirty="0" err="1" smtClean="0"/>
              <a:t>dolor</a:t>
            </a:r>
            <a:r>
              <a:rPr lang="fr-BE" dirty="0" smtClean="0"/>
              <a:t> </a:t>
            </a:r>
            <a:r>
              <a:rPr lang="fr-BE" dirty="0" err="1" smtClean="0"/>
              <a:t>fragum</a:t>
            </a:r>
            <a:endParaRPr lang="en-GB" dirty="0" smtClean="0"/>
          </a:p>
          <a:p>
            <a:pPr lvl="1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2"/>
            <a:r>
              <a:rPr lang="en-GB" dirty="0" smtClean="0"/>
              <a:t>- 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C8D21B7-B314-438C-91E9-7FF9087DC078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ft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maria.martisiute@ec.europa.e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1960" y="1412776"/>
            <a:ext cx="4536504" cy="1584176"/>
          </a:xfrm>
        </p:spPr>
        <p:txBody>
          <a:bodyPr/>
          <a:lstStyle/>
          <a:p>
            <a:r>
              <a:rPr lang="es-ES_tradnl" sz="2800" dirty="0" smtClean="0"/>
              <a:t/>
            </a:r>
            <a:br>
              <a:rPr lang="es-ES_tradnl" sz="2800" dirty="0" smtClean="0"/>
            </a:br>
            <a:r>
              <a:rPr lang="es-ES_tradnl" sz="2800" dirty="0" smtClean="0"/>
              <a:t>Reunión Informativa CEF-Transportes </a:t>
            </a:r>
            <a:br>
              <a:rPr lang="es-ES_tradnl" sz="2800" dirty="0" smtClean="0"/>
            </a:br>
            <a:r>
              <a:rPr lang="es-ES_tradnl" sz="2800" dirty="0" smtClean="0"/>
              <a:t>1ª Convocatoria de Ayudas 2014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307" y="5301208"/>
            <a:ext cx="6112296" cy="1080120"/>
          </a:xfrm>
        </p:spPr>
        <p:txBody>
          <a:bodyPr/>
          <a:lstStyle/>
          <a:p>
            <a:r>
              <a:rPr lang="es-ES" sz="1200" dirty="0" smtClean="0">
                <a:solidFill>
                  <a:schemeClr val="accent1"/>
                </a:solidFill>
              </a:rPr>
              <a:t>Maria MARTISIUTE</a:t>
            </a:r>
          </a:p>
          <a:p>
            <a:r>
              <a:rPr lang="es-ES" sz="1200" dirty="0" smtClean="0">
                <a:solidFill>
                  <a:schemeClr val="accent1"/>
                </a:solidFill>
              </a:rPr>
              <a:t>Comisión Europea</a:t>
            </a:r>
          </a:p>
          <a:p>
            <a:r>
              <a:rPr lang="es-ES" sz="1200" dirty="0" smtClean="0">
                <a:solidFill>
                  <a:schemeClr val="accent1"/>
                </a:solidFill>
              </a:rPr>
              <a:t>Dirección General Transporte y Movilidad</a:t>
            </a:r>
          </a:p>
          <a:p>
            <a:r>
              <a:rPr lang="es-ES" sz="1200" dirty="0" smtClean="0">
                <a:solidFill>
                  <a:schemeClr val="accent1"/>
                </a:solidFill>
              </a:rPr>
              <a:t>Unidad "Estrategia de inversión en infraestructuras</a:t>
            </a:r>
            <a:r>
              <a:rPr lang="es-ES" sz="1400" dirty="0" smtClean="0"/>
              <a:t>" </a:t>
            </a:r>
          </a:p>
          <a:p>
            <a:endParaRPr lang="es-ES" sz="1400" dirty="0"/>
          </a:p>
          <a:p>
            <a:r>
              <a:rPr lang="es-ES" sz="1400" dirty="0" smtClean="0"/>
              <a:t>11 de noviembre de 2014, Madrid</a:t>
            </a:r>
            <a:endParaRPr lang="es-ES" sz="1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37084" y="3212976"/>
            <a:ext cx="812852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None/>
              <a:defRPr sz="3000" b="1" i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s-ES" sz="2400" dirty="0" smtClean="0"/>
          </a:p>
          <a:p>
            <a:r>
              <a:rPr lang="es-ES" dirty="0" smtClean="0"/>
              <a:t>Instrumentos Financieros dentro del Mecanismo de "Conectar Europa"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8C9928-0287-4FEC-A5B1-D461EA00C5F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967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96231"/>
            <a:ext cx="8856984" cy="648593"/>
          </a:xfrm>
        </p:spPr>
        <p:txBody>
          <a:bodyPr/>
          <a:lstStyle/>
          <a:p>
            <a:pPr algn="ctr"/>
            <a:r>
              <a:rPr lang="es-ES" sz="1800" i="1" dirty="0"/>
              <a:t>¿Qué</a:t>
            </a:r>
            <a:r>
              <a:rPr lang="es-ES" sz="1800" i="1" dirty="0" smtClean="0"/>
              <a:t> es el Mecanismo de "Conectar Europa"? </a:t>
            </a:r>
            <a:r>
              <a:rPr lang="es-ES" sz="1400" i="1" dirty="0"/>
              <a:t/>
            </a:r>
            <a:br>
              <a:rPr lang="es-ES" sz="1400" i="1" dirty="0"/>
            </a:br>
            <a:r>
              <a:rPr lang="es-ES" sz="1800" i="1" dirty="0" smtClean="0"/>
              <a:t> </a:t>
            </a:r>
            <a:endParaRPr lang="es-ES" sz="1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4608512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endParaRPr lang="es-ES" sz="1800" b="1" dirty="0" smtClean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</a:pPr>
            <a:r>
              <a:rPr lang="es-ES" sz="1800" dirty="0" smtClean="0"/>
              <a:t>MCE es un nuevo fondo dotado con 26 billones de euros, dedicado a la financiación de infraestructuras de transporte en el periodo 2014-2020</a:t>
            </a:r>
          </a:p>
          <a:p>
            <a:pPr marL="342900" lvl="1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s-ES" sz="1800" b="0" dirty="0" smtClean="0"/>
              <a:t>Es un primer paso de un ambicioso programa Europeo para apoyar las inversiones en infraestructuras, generar </a:t>
            </a:r>
            <a:r>
              <a:rPr lang="es-ES" sz="1800" b="0" dirty="0"/>
              <a:t>un impacto </a:t>
            </a:r>
            <a:r>
              <a:rPr lang="es-ES" sz="1800" b="0" dirty="0" smtClean="0"/>
              <a:t>positivo, </a:t>
            </a:r>
          </a:p>
          <a:p>
            <a:pPr marL="685800" lvl="2" indent="-285750"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269875" algn="l"/>
              </a:tabLst>
            </a:pPr>
            <a:r>
              <a:rPr lang="es-ES" sz="1600" dirty="0" smtClean="0"/>
              <a:t>a corto plazo sobre el </a:t>
            </a:r>
            <a:r>
              <a:rPr lang="es-ES" sz="1600" dirty="0"/>
              <a:t>crecimiento y el </a:t>
            </a:r>
            <a:r>
              <a:rPr lang="es-ES" sz="1600" dirty="0" smtClean="0"/>
              <a:t>empleo</a:t>
            </a:r>
          </a:p>
          <a:p>
            <a:pPr marL="685800" lvl="2" indent="-285750"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269875" algn="l"/>
              </a:tabLst>
            </a:pPr>
            <a:r>
              <a:rPr lang="es-ES" sz="1600" dirty="0" smtClean="0"/>
              <a:t>a largo plazo, sobre </a:t>
            </a:r>
            <a:r>
              <a:rPr lang="es-ES" sz="1600" dirty="0"/>
              <a:t>la competitividad, </a:t>
            </a:r>
            <a:r>
              <a:rPr lang="es-ES" sz="1600" dirty="0" smtClean="0"/>
              <a:t>la </a:t>
            </a:r>
            <a:r>
              <a:rPr lang="es-ES" sz="1600" dirty="0"/>
              <a:t>calidad y seguridad del transporte </a:t>
            </a:r>
            <a:r>
              <a:rPr lang="es-ES" sz="1600" dirty="0" smtClean="0"/>
              <a:t>y el desarrollo sostenible en </a:t>
            </a:r>
            <a:r>
              <a:rPr lang="es-ES" sz="1600" dirty="0"/>
              <a:t>la </a:t>
            </a:r>
            <a:r>
              <a:rPr lang="es-ES" sz="1600" dirty="0" smtClean="0"/>
              <a:t>UE,</a:t>
            </a:r>
          </a:p>
          <a:p>
            <a:pPr marL="685800" lvl="2" indent="-285750"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269875" algn="l"/>
              </a:tabLst>
            </a:pPr>
            <a:r>
              <a:rPr lang="es-ES" sz="1600" dirty="0" smtClean="0"/>
              <a:t>favoreciendo la innovación tecnológica en todos los sectores del transporte (IT, medio-ambiente, eficiencia energética, etc.) </a:t>
            </a:r>
          </a:p>
          <a:p>
            <a:pPr marL="400050" lvl="2" indent="0">
              <a:spcAft>
                <a:spcPts val="1200"/>
              </a:spcAft>
              <a:tabLst>
                <a:tab pos="269875" algn="l"/>
              </a:tabLst>
            </a:pPr>
            <a:endParaRPr lang="es-ES" sz="1600" b="1" dirty="0" smtClean="0">
              <a:solidFill>
                <a:schemeClr val="tx1"/>
              </a:solidFill>
            </a:endParaRPr>
          </a:p>
          <a:p>
            <a:pPr marL="400050" lvl="2" indent="0">
              <a:spcAft>
                <a:spcPts val="1200"/>
              </a:spcAft>
              <a:tabLst>
                <a:tab pos="269875" algn="l"/>
              </a:tabLst>
            </a:pPr>
            <a:endParaRPr lang="es-ES" sz="1600" dirty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</a:pPr>
            <a:endParaRPr lang="es-ES" sz="2000" b="1" dirty="0" smtClean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230000" y="6669360"/>
            <a:ext cx="846056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0" noProof="0" dirty="0" smtClean="0"/>
              <a:t>Transporte</a:t>
            </a:r>
            <a:endParaRPr lang="es-ES" sz="800" b="0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723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30000" y="6669360"/>
            <a:ext cx="846056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0" noProof="0" dirty="0" smtClean="0"/>
              <a:t>Transporte</a:t>
            </a:r>
            <a:endParaRPr lang="es-ES" sz="800" b="0" noProof="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8" cy="4392488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s-ES" sz="1500" b="1" dirty="0" smtClean="0"/>
              <a:t>(1) Aportación del 10 %  (1-2 billones, 2014-2020) de la dotación financiera total del MCE a los instrumentos financieros:</a:t>
            </a:r>
          </a:p>
          <a:p>
            <a:pPr>
              <a:spcAft>
                <a:spcPts val="1200"/>
              </a:spcAft>
            </a:pPr>
            <a:r>
              <a:rPr lang="es-ES" sz="1500" b="0" dirty="0" smtClean="0"/>
              <a:t>Instrumentos de capital: fondos de inversión centrados en la aportación de capital-riesgo</a:t>
            </a:r>
          </a:p>
          <a:p>
            <a:pPr>
              <a:spcAft>
                <a:spcPts val="1200"/>
              </a:spcAft>
            </a:pPr>
            <a:r>
              <a:rPr lang="es-ES" sz="1500" b="0" dirty="0" smtClean="0"/>
              <a:t>Préstamos y/o garantías facilitados por instrumentos de riesgo compartido, </a:t>
            </a:r>
          </a:p>
          <a:p>
            <a:pPr>
              <a:spcAft>
                <a:spcPts val="1200"/>
              </a:spcAft>
            </a:pPr>
            <a:r>
              <a:rPr lang="es-ES" sz="1500" b="0" dirty="0" smtClean="0"/>
              <a:t>Mecanismos de '</a:t>
            </a:r>
            <a:r>
              <a:rPr lang="es-ES" sz="1500" b="0" dirty="0" err="1" smtClean="0"/>
              <a:t>credit</a:t>
            </a:r>
            <a:r>
              <a:rPr lang="es-ES" sz="1500" b="0" dirty="0" smtClean="0"/>
              <a:t> </a:t>
            </a:r>
            <a:r>
              <a:rPr lang="es-ES" sz="1500" b="0" dirty="0" err="1" smtClean="0"/>
              <a:t>enhancement</a:t>
            </a:r>
            <a:r>
              <a:rPr lang="es-ES" sz="1500" b="0" dirty="0" smtClean="0"/>
              <a:t>' de los '</a:t>
            </a:r>
            <a:r>
              <a:rPr lang="es-ES" sz="1500" b="0" dirty="0" err="1" smtClean="0"/>
              <a:t>bonds</a:t>
            </a:r>
            <a:r>
              <a:rPr lang="es-ES" sz="1500" b="0" dirty="0" smtClean="0"/>
              <a:t>' para la financiación de proyectos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s-ES" sz="1500" b="1" dirty="0" smtClean="0"/>
              <a:t>(2) Objetivos: </a:t>
            </a:r>
          </a:p>
          <a:p>
            <a:pPr>
              <a:spcAft>
                <a:spcPts val="1200"/>
              </a:spcAft>
            </a:pPr>
            <a:r>
              <a:rPr lang="es-ES" sz="1500" dirty="0" smtClean="0"/>
              <a:t>Para potenciar el efecto multiplicador del gasto y generar recursos procedentes de inversores privados</a:t>
            </a:r>
          </a:p>
          <a:p>
            <a:pPr>
              <a:spcAft>
                <a:spcPts val="1200"/>
              </a:spcAft>
            </a:pPr>
            <a:r>
              <a:rPr lang="es-ES" sz="1500" b="0" dirty="0" smtClean="0"/>
              <a:t>Para </a:t>
            </a:r>
            <a:r>
              <a:rPr lang="es-ES" sz="1500" b="0" dirty="0"/>
              <a:t>atraer financiación pública y privada y facilitar la </a:t>
            </a:r>
            <a:r>
              <a:rPr lang="es-ES" sz="1500" b="0" dirty="0" smtClean="0"/>
              <a:t>realización </a:t>
            </a:r>
            <a:r>
              <a:rPr lang="es-ES" sz="1500" b="0" dirty="0"/>
              <a:t>de </a:t>
            </a:r>
            <a:r>
              <a:rPr lang="es-ES" sz="1500" b="0" dirty="0" smtClean="0"/>
              <a:t>proyectos</a:t>
            </a:r>
            <a:endParaRPr lang="es-ES" sz="1500" dirty="0" smtClean="0"/>
          </a:p>
          <a:p>
            <a:pPr>
              <a:spcAft>
                <a:spcPts val="1200"/>
              </a:spcAft>
            </a:pPr>
            <a:r>
              <a:rPr lang="es-ES" sz="1500" dirty="0" smtClean="0"/>
              <a:t>Se pueden combinar con subvenciones por el presupuesto UE</a:t>
            </a:r>
          </a:p>
          <a:p>
            <a:pPr>
              <a:spcAft>
                <a:spcPts val="1200"/>
              </a:spcAft>
            </a:pPr>
            <a:r>
              <a:rPr lang="es-ES" sz="1500" dirty="0" smtClean="0"/>
              <a:t>Asistencia técnica en la preparación y lanzamiento de operaciones</a:t>
            </a:r>
          </a:p>
          <a:p>
            <a:pPr>
              <a:spcAft>
                <a:spcPts val="1200"/>
              </a:spcAft>
            </a:pPr>
            <a:endParaRPr lang="es-ES" sz="1600" b="1" dirty="0" smtClean="0"/>
          </a:p>
          <a:p>
            <a:endParaRPr lang="es-ES" sz="2000" b="1" dirty="0" smtClean="0"/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87016" y="1124744"/>
            <a:ext cx="8856984" cy="648593"/>
          </a:xfrm>
        </p:spPr>
        <p:txBody>
          <a:bodyPr/>
          <a:lstStyle/>
          <a:p>
            <a:pPr algn="ctr"/>
            <a:r>
              <a:rPr lang="es-ES" sz="1800" i="1" dirty="0" smtClean="0"/>
              <a:t/>
            </a:r>
            <a:br>
              <a:rPr lang="es-ES" sz="1800" i="1" dirty="0" smtClean="0"/>
            </a:br>
            <a:r>
              <a:rPr lang="es-ES" sz="1800" i="1" dirty="0" smtClean="0"/>
              <a:t>¿</a:t>
            </a:r>
            <a:r>
              <a:rPr lang="es-ES" sz="1800" i="1" dirty="0"/>
              <a:t>Qué </a:t>
            </a:r>
            <a:r>
              <a:rPr lang="es-ES" sz="1800" i="1" dirty="0" smtClean="0"/>
              <a:t>son los instrumentos </a:t>
            </a:r>
            <a:r>
              <a:rPr lang="es-ES" sz="1800" i="1" dirty="0"/>
              <a:t>financieros innovadores </a:t>
            </a:r>
            <a:r>
              <a:rPr lang="es-ES" sz="1800" i="1" dirty="0" smtClean="0"/>
              <a:t>? </a:t>
            </a:r>
            <a:r>
              <a:rPr lang="es-ES" sz="1400" i="1" dirty="0"/>
              <a:t/>
            </a:r>
            <a:br>
              <a:rPr lang="es-ES" sz="1400" i="1" dirty="0"/>
            </a:br>
            <a:r>
              <a:rPr lang="es-ES" sz="18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016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30000" y="6669360"/>
            <a:ext cx="846056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0" noProof="0" dirty="0" smtClean="0"/>
              <a:t>Transporte</a:t>
            </a:r>
            <a:endParaRPr lang="es-ES" sz="800" b="0" noProof="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8" cy="4392488"/>
          </a:xfrm>
        </p:spPr>
        <p:txBody>
          <a:bodyPr/>
          <a:lstStyle/>
          <a:p>
            <a:pPr eaLnBrk="1" hangingPunct="1">
              <a:buAutoNum type="arabicParenBoth"/>
            </a:pPr>
            <a:r>
              <a:rPr lang="es-ES" sz="1600" b="1" dirty="0" smtClean="0"/>
              <a:t> Necesidad de recursos importantes para las </a:t>
            </a:r>
            <a:r>
              <a:rPr lang="es-ES" sz="1600" b="1" dirty="0"/>
              <a:t>inversiones </a:t>
            </a:r>
          </a:p>
          <a:p>
            <a:pPr marL="0" indent="0" eaLnBrk="1" hangingPunct="1">
              <a:buNone/>
            </a:pPr>
            <a:endParaRPr lang="es-ES" sz="1600" b="1" dirty="0" smtClean="0"/>
          </a:p>
          <a:p>
            <a:pPr eaLnBrk="1" hangingPunct="1"/>
            <a:r>
              <a:rPr lang="es-ES" sz="1600" b="0" dirty="0" smtClean="0"/>
              <a:t>Los </a:t>
            </a:r>
            <a:r>
              <a:rPr lang="es-ES" sz="1600" b="0" dirty="0"/>
              <a:t>presupuestos públicos no serán suficientes </a:t>
            </a:r>
            <a:r>
              <a:rPr lang="es-ES" sz="1600" b="0" dirty="0" smtClean="0"/>
              <a:t>para </a:t>
            </a:r>
            <a:r>
              <a:rPr lang="es-ES" sz="1600" b="0" dirty="0"/>
              <a:t>cumplir con las necesidades de </a:t>
            </a:r>
            <a:r>
              <a:rPr lang="es-ES" sz="1600" b="0" dirty="0" smtClean="0"/>
              <a:t>inversión</a:t>
            </a:r>
          </a:p>
          <a:p>
            <a:pPr eaLnBrk="1" hangingPunct="1"/>
            <a:r>
              <a:rPr lang="es-ES" sz="1600" b="0" dirty="0" smtClean="0"/>
              <a:t>Contribuir a la reducción del déficit de la financiación de infraestructura (las inversiones en la infraestructura de transporte requiere 1.5T hasta 2030)</a:t>
            </a:r>
          </a:p>
          <a:p>
            <a:pPr eaLnBrk="1" hangingPunct="1"/>
            <a:r>
              <a:rPr lang="es-ES" sz="1600" b="0" dirty="0" smtClean="0"/>
              <a:t>Un </a:t>
            </a:r>
            <a:r>
              <a:rPr lang="es-ES" sz="1600" b="0" dirty="0"/>
              <a:t>relanzamiento de la economía </a:t>
            </a:r>
            <a:r>
              <a:rPr lang="es-ES" sz="1600" b="0" dirty="0" smtClean="0"/>
              <a:t>europea</a:t>
            </a:r>
            <a:endParaRPr lang="es-ES" sz="1600" b="0" dirty="0"/>
          </a:p>
          <a:p>
            <a:pPr marL="457200" lvl="1" indent="0" eaLnBrk="1" hangingPunct="1">
              <a:buNone/>
            </a:pPr>
            <a:endParaRPr lang="es-ES" sz="1600" dirty="0"/>
          </a:p>
          <a:p>
            <a:pPr marL="0" indent="0" eaLnBrk="1" hangingPunct="1">
              <a:buNone/>
            </a:pPr>
            <a:r>
              <a:rPr lang="es-ES" sz="1600" b="1" dirty="0" smtClean="0"/>
              <a:t>(2) </a:t>
            </a:r>
            <a:r>
              <a:rPr lang="es-ES" sz="1600" b="1" dirty="0"/>
              <a:t>L</a:t>
            </a:r>
            <a:r>
              <a:rPr lang="es-ES" sz="1600" b="1" dirty="0" smtClean="0"/>
              <a:t>imitaciones financieras </a:t>
            </a:r>
            <a:r>
              <a:rPr lang="es-ES" sz="1600" b="1" dirty="0"/>
              <a:t>con la </a:t>
            </a:r>
            <a:r>
              <a:rPr lang="es-ES" sz="1600" b="1" dirty="0" smtClean="0"/>
              <a:t>crisis</a:t>
            </a:r>
          </a:p>
          <a:p>
            <a:pPr marL="0" indent="0" eaLnBrk="1" hangingPunct="1">
              <a:buNone/>
            </a:pPr>
            <a:endParaRPr lang="es-ES" sz="1600" b="1" dirty="0"/>
          </a:p>
          <a:p>
            <a:pPr eaLnBrk="1" hangingPunct="1"/>
            <a:r>
              <a:rPr lang="es-ES" sz="1600" b="0" dirty="0" smtClean="0"/>
              <a:t>Las </a:t>
            </a:r>
            <a:r>
              <a:rPr lang="es-ES" sz="1600" b="0" dirty="0"/>
              <a:t>medidas fiscales han reducido los programas de inversión en </a:t>
            </a:r>
            <a:r>
              <a:rPr lang="es-ES" sz="1600" b="0" dirty="0" smtClean="0"/>
              <a:t>infraestructuras.</a:t>
            </a:r>
          </a:p>
          <a:p>
            <a:pPr eaLnBrk="1" hangingPunct="1"/>
            <a:r>
              <a:rPr lang="es-ES" sz="1600" b="0" dirty="0" smtClean="0"/>
              <a:t>Restricción </a:t>
            </a:r>
            <a:r>
              <a:rPr lang="es-ES" sz="1600" b="0" dirty="0"/>
              <a:t>del crédito bancario para proyectos </a:t>
            </a:r>
            <a:r>
              <a:rPr lang="es-ES" sz="1600" b="0" dirty="0" smtClean="0"/>
              <a:t>complejos a largo plazo</a:t>
            </a:r>
          </a:p>
          <a:p>
            <a:pPr marL="457200" lvl="1" indent="0" algn="ctr" eaLnBrk="1" hangingPunct="1">
              <a:buNone/>
            </a:pPr>
            <a:endParaRPr lang="es-ES" sz="1200" dirty="0"/>
          </a:p>
          <a:p>
            <a:pPr marL="0" indent="0" algn="ctr" eaLnBrk="1" hangingPunct="1">
              <a:buNone/>
            </a:pPr>
            <a:r>
              <a:rPr lang="es-ES" sz="1600" dirty="0">
                <a:solidFill>
                  <a:srgbClr val="FF0000"/>
                </a:solidFill>
              </a:rPr>
              <a:t>Necesidad de buscar a nuevos recursos de inversión</a:t>
            </a:r>
          </a:p>
          <a:p>
            <a:pPr>
              <a:spcAft>
                <a:spcPts val="1200"/>
              </a:spcAft>
            </a:pPr>
            <a:endParaRPr lang="es-ES" sz="1600" b="1" dirty="0" smtClean="0"/>
          </a:p>
          <a:p>
            <a:endParaRPr lang="es-ES" sz="2000" b="1" dirty="0" smtClean="0"/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87016" y="1124744"/>
            <a:ext cx="8856984" cy="648593"/>
          </a:xfrm>
        </p:spPr>
        <p:txBody>
          <a:bodyPr/>
          <a:lstStyle/>
          <a:p>
            <a:pPr algn="ctr"/>
            <a:r>
              <a:rPr lang="es-ES" sz="1800" i="1" dirty="0" smtClean="0"/>
              <a:t/>
            </a:r>
            <a:br>
              <a:rPr lang="es-ES" sz="1800" i="1" dirty="0" smtClean="0"/>
            </a:br>
            <a:r>
              <a:rPr lang="es-ES" sz="1800" i="1" dirty="0" smtClean="0"/>
              <a:t>¿Por qu</a:t>
            </a:r>
            <a:r>
              <a:rPr lang="es-ES" sz="1800" i="1" dirty="0"/>
              <a:t>é</a:t>
            </a:r>
            <a:r>
              <a:rPr lang="es-ES" sz="1800" i="1" dirty="0" smtClean="0"/>
              <a:t> los instrumentos </a:t>
            </a:r>
            <a:r>
              <a:rPr lang="es-ES" sz="1800" i="1" dirty="0"/>
              <a:t>financieros innovadores </a:t>
            </a:r>
            <a:r>
              <a:rPr lang="es-ES" sz="1800" i="1" dirty="0" smtClean="0"/>
              <a:t>? </a:t>
            </a:r>
            <a:r>
              <a:rPr lang="es-ES" sz="1400" i="1" dirty="0"/>
              <a:t/>
            </a:r>
            <a:br>
              <a:rPr lang="es-ES" sz="1400" i="1" dirty="0"/>
            </a:br>
            <a:r>
              <a:rPr lang="es-ES" sz="18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5510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30000" y="6669360"/>
            <a:ext cx="846056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0" noProof="0" dirty="0" smtClean="0"/>
              <a:t>Transporte</a:t>
            </a:r>
            <a:endParaRPr lang="es-ES" sz="800" b="0" noProof="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96544" y="1916832"/>
            <a:ext cx="8712968" cy="4392488"/>
          </a:xfrm>
        </p:spPr>
        <p:txBody>
          <a:bodyPr/>
          <a:lstStyle/>
          <a:p>
            <a:pPr eaLnBrk="1" hangingPunct="1">
              <a:buAutoNum type="arabicParenBoth"/>
            </a:pPr>
            <a:r>
              <a:rPr lang="es-ES" sz="1500" b="1" dirty="0" smtClean="0"/>
              <a:t> LGTT: instrumento </a:t>
            </a:r>
            <a:r>
              <a:rPr lang="es-ES" sz="1500" b="1" dirty="0"/>
              <a:t>de garantía de crédito </a:t>
            </a:r>
            <a:r>
              <a:rPr lang="es-ES" sz="1500" b="1" dirty="0" smtClean="0"/>
              <a:t>bancario</a:t>
            </a:r>
            <a:endParaRPr lang="es-ES" sz="1500" b="1" dirty="0"/>
          </a:p>
          <a:p>
            <a:pPr eaLnBrk="1" hangingPunct="1"/>
            <a:r>
              <a:rPr lang="es-ES" sz="1500" dirty="0" smtClean="0"/>
              <a:t>Para m</a:t>
            </a:r>
            <a:r>
              <a:rPr lang="es-ES" sz="1500" b="0" dirty="0" smtClean="0"/>
              <a:t>itigar el riesgo del tráfico cuando los ingresos de los proyectos están insuficientes</a:t>
            </a:r>
          </a:p>
          <a:p>
            <a:pPr eaLnBrk="1" hangingPunct="1"/>
            <a:r>
              <a:rPr lang="es-ES" sz="1500" dirty="0" smtClean="0"/>
              <a:t>Entre los</a:t>
            </a:r>
            <a:r>
              <a:rPr lang="es-ES" sz="1500" b="0" dirty="0" smtClean="0"/>
              <a:t> 7 proyectos lanzados - tren de alta velocidad Tours-</a:t>
            </a:r>
            <a:r>
              <a:rPr lang="es-ES" sz="1500" b="0" dirty="0" err="1" smtClean="0"/>
              <a:t>Bordeaux</a:t>
            </a:r>
            <a:r>
              <a:rPr lang="es-ES" sz="1500" dirty="0"/>
              <a:t>,</a:t>
            </a:r>
            <a:r>
              <a:rPr lang="es-ES" sz="1500" b="0" dirty="0" smtClean="0"/>
              <a:t> €200mln</a:t>
            </a:r>
          </a:p>
          <a:p>
            <a:pPr marL="457200" lvl="1" indent="0" eaLnBrk="1" hangingPunct="1">
              <a:buNone/>
            </a:pPr>
            <a:endParaRPr lang="es-ES" sz="1500" dirty="0"/>
          </a:p>
          <a:p>
            <a:pPr marL="0" indent="0" eaLnBrk="1" hangingPunct="1">
              <a:buNone/>
            </a:pPr>
            <a:r>
              <a:rPr lang="es-ES" sz="1500" b="1" dirty="0" smtClean="0"/>
              <a:t>(2) Project Bonds: la fase piloto desde 2012</a:t>
            </a:r>
            <a:endParaRPr lang="es-ES" sz="1500" b="1" dirty="0"/>
          </a:p>
          <a:p>
            <a:pPr eaLnBrk="1" hangingPunct="1"/>
            <a:r>
              <a:rPr lang="es-ES" sz="1500" b="0" dirty="0" smtClean="0"/>
              <a:t>Para aumentar la calificación crédito </a:t>
            </a:r>
            <a:r>
              <a:rPr lang="es-ES" sz="1500" b="0" dirty="0"/>
              <a:t>de </a:t>
            </a:r>
            <a:r>
              <a:rPr lang="es-ES" sz="1500" b="0" dirty="0" smtClean="0"/>
              <a:t>los '</a:t>
            </a:r>
            <a:r>
              <a:rPr lang="es-ES" sz="1500" b="0" dirty="0" err="1" smtClean="0"/>
              <a:t>bonds</a:t>
            </a:r>
            <a:r>
              <a:rPr lang="es-ES" sz="1500" b="0" dirty="0" smtClean="0"/>
              <a:t>' a través de '</a:t>
            </a:r>
            <a:r>
              <a:rPr lang="es-ES" sz="1500" b="0" dirty="0" err="1" smtClean="0"/>
              <a:t>credit</a:t>
            </a:r>
            <a:r>
              <a:rPr lang="es-ES" sz="1500" b="0" dirty="0" smtClean="0"/>
              <a:t> </a:t>
            </a:r>
            <a:r>
              <a:rPr lang="es-ES" sz="1500" b="0" dirty="0" err="1" smtClean="0"/>
              <a:t>enhancement</a:t>
            </a:r>
            <a:r>
              <a:rPr lang="es-ES" sz="1500" b="0" dirty="0" smtClean="0"/>
              <a:t>'</a:t>
            </a:r>
          </a:p>
          <a:p>
            <a:pPr eaLnBrk="1" hangingPunct="1"/>
            <a:r>
              <a:rPr lang="es-ES" sz="1500" b="0" dirty="0" smtClean="0"/>
              <a:t>Para fomentar el conocimiento sobre el mercado de capitales como una fuente adicional de recursos</a:t>
            </a:r>
          </a:p>
          <a:p>
            <a:pPr eaLnBrk="1" hangingPunct="1"/>
            <a:r>
              <a:rPr lang="es-ES" sz="1500" dirty="0" smtClean="0"/>
              <a:t>Entre los 5 proyectos lanzados – autopistas A11 en Bélgica (€600mln) y A7 en Alemania (€430mln)</a:t>
            </a:r>
            <a:endParaRPr lang="es-ES" sz="1500" b="0" dirty="0" smtClean="0"/>
          </a:p>
          <a:p>
            <a:pPr marL="457200" lvl="1" indent="0" eaLnBrk="1" hangingPunct="1">
              <a:buNone/>
            </a:pPr>
            <a:endParaRPr lang="es-ES" sz="1500" dirty="0" smtClean="0"/>
          </a:p>
          <a:p>
            <a:pPr marL="0" indent="0" eaLnBrk="1" hangingPunct="1">
              <a:buNone/>
            </a:pPr>
            <a:r>
              <a:rPr lang="es-ES" sz="1500" b="1" dirty="0" smtClean="0"/>
              <a:t>(3) ERTMS </a:t>
            </a:r>
            <a:r>
              <a:rPr lang="es-ES" sz="1500" b="1" dirty="0"/>
              <a:t>PPP Albacete </a:t>
            </a:r>
            <a:r>
              <a:rPr lang="es-ES" sz="1500" b="1" dirty="0" smtClean="0"/>
              <a:t>– Alicante</a:t>
            </a:r>
            <a:r>
              <a:rPr lang="es-ES" sz="1500" dirty="0" smtClean="0"/>
              <a:t>: facilita el despliegue </a:t>
            </a:r>
            <a:r>
              <a:rPr lang="es-ES" sz="1500" dirty="0"/>
              <a:t>de ERTMS en </a:t>
            </a:r>
            <a:r>
              <a:rPr lang="es-ES" sz="1500" dirty="0" smtClean="0"/>
              <a:t>España</a:t>
            </a:r>
          </a:p>
          <a:p>
            <a:pPr eaLnBrk="1" hangingPunct="1"/>
            <a:r>
              <a:rPr lang="es-ES" sz="1500" dirty="0"/>
              <a:t>U</a:t>
            </a:r>
            <a:r>
              <a:rPr lang="es-ES" sz="1500" dirty="0" smtClean="0"/>
              <a:t>na </a:t>
            </a:r>
            <a:r>
              <a:rPr lang="es-ES" sz="1500" dirty="0"/>
              <a:t>de las rutas más complejas en España, y una parte importante de TEN-T</a:t>
            </a:r>
          </a:p>
          <a:p>
            <a:pPr eaLnBrk="1" hangingPunct="1"/>
            <a:r>
              <a:rPr lang="es-ES" sz="1500" dirty="0"/>
              <a:t>I</a:t>
            </a:r>
            <a:r>
              <a:rPr lang="es-ES" sz="1500" dirty="0" smtClean="0"/>
              <a:t>niciativa </a:t>
            </a:r>
            <a:r>
              <a:rPr lang="es-ES" sz="1500" dirty="0"/>
              <a:t>de la Comisión con la participación destacable de ADIF, </a:t>
            </a:r>
            <a:r>
              <a:rPr lang="es-ES" sz="1500" dirty="0" err="1"/>
              <a:t>Alstrom</a:t>
            </a:r>
            <a:r>
              <a:rPr lang="es-ES" sz="1500" dirty="0"/>
              <a:t> y </a:t>
            </a:r>
            <a:r>
              <a:rPr lang="es-ES" sz="1500" dirty="0" smtClean="0"/>
              <a:t>BEI</a:t>
            </a:r>
          </a:p>
          <a:p>
            <a:r>
              <a:rPr lang="en-GB" sz="1500" dirty="0" smtClean="0"/>
              <a:t>BEI </a:t>
            </a:r>
            <a:r>
              <a:rPr lang="en-GB" sz="1500" dirty="0" err="1" smtClean="0"/>
              <a:t>ofreci</a:t>
            </a:r>
            <a:r>
              <a:rPr lang="en-GB" sz="1500" dirty="0" err="1"/>
              <a:t>ó</a:t>
            </a:r>
            <a:r>
              <a:rPr lang="en-GB" sz="1500" dirty="0" smtClean="0"/>
              <a:t> </a:t>
            </a:r>
            <a:r>
              <a:rPr lang="en-GB" sz="1500" dirty="0" err="1" smtClean="0"/>
              <a:t>pr</a:t>
            </a:r>
            <a:r>
              <a:rPr lang="en-GB" sz="1500" dirty="0" err="1"/>
              <a:t>é</a:t>
            </a:r>
            <a:r>
              <a:rPr lang="en-GB" sz="1500" dirty="0" err="1" smtClean="0"/>
              <a:t>stamo</a:t>
            </a:r>
            <a:r>
              <a:rPr lang="en-GB" sz="1500" dirty="0" smtClean="0"/>
              <a:t> y </a:t>
            </a:r>
            <a:r>
              <a:rPr lang="es-ES" sz="1500" dirty="0" smtClean="0"/>
              <a:t>ayudó a ADIF atraer las ofertas competitivas y favorables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3528" y="1196231"/>
            <a:ext cx="8856984" cy="648593"/>
          </a:xfrm>
        </p:spPr>
        <p:txBody>
          <a:bodyPr/>
          <a:lstStyle/>
          <a:p>
            <a:pPr algn="ctr"/>
            <a:r>
              <a:rPr lang="es-ES" sz="1800" i="1" dirty="0" smtClean="0"/>
              <a:t>Ejemplos de la utilización de los instrumentos financieros e inversiones privados</a:t>
            </a:r>
            <a:endParaRPr lang="es-ES" sz="1800" i="1" dirty="0"/>
          </a:p>
        </p:txBody>
      </p:sp>
    </p:spTree>
    <p:extLst>
      <p:ext uri="{BB962C8B-B14F-4D97-AF65-F5344CB8AC3E}">
        <p14:creationId xmlns:p14="http://schemas.microsoft.com/office/powerpoint/2010/main" val="334507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30000" y="6669360"/>
            <a:ext cx="846056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0" noProof="0" dirty="0" smtClean="0"/>
              <a:t>Transporte</a:t>
            </a:r>
            <a:endParaRPr lang="es-ES" sz="800" b="0" noProof="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96544" y="1916832"/>
            <a:ext cx="8712968" cy="4392488"/>
          </a:xfrm>
        </p:spPr>
        <p:txBody>
          <a:bodyPr/>
          <a:lstStyle/>
          <a:p>
            <a:pPr eaLnBrk="1" hangingPunct="1">
              <a:buAutoNum type="arabicParenBoth"/>
            </a:pPr>
            <a:r>
              <a:rPr lang="es-ES" sz="1500" b="1" dirty="0" smtClean="0"/>
              <a:t> Apoyo </a:t>
            </a:r>
            <a:r>
              <a:rPr lang="es-ES" sz="1500" b="1" dirty="0"/>
              <a:t>a los programas de </a:t>
            </a:r>
            <a:r>
              <a:rPr lang="es-ES" sz="1500" b="1" dirty="0" smtClean="0"/>
              <a:t>acción – ERTMS  </a:t>
            </a:r>
            <a:endParaRPr lang="es-ES" sz="1500" dirty="0"/>
          </a:p>
          <a:p>
            <a:pPr eaLnBrk="1" hangingPunct="1"/>
            <a:endParaRPr lang="es-ES" sz="1000" dirty="0" smtClean="0"/>
          </a:p>
          <a:p>
            <a:pPr eaLnBrk="1" hangingPunct="1"/>
            <a:r>
              <a:rPr lang="es-ES" sz="1500" dirty="0" smtClean="0"/>
              <a:t>La Comisión </a:t>
            </a:r>
            <a:r>
              <a:rPr lang="es-ES" sz="1500" dirty="0"/>
              <a:t>ha lanzado el estudio </a:t>
            </a:r>
            <a:r>
              <a:rPr lang="es-ES" sz="1500" dirty="0" smtClean="0"/>
              <a:t>cuyo objetivo es replicar, entre otros, el caso de Albacete-Alicante a otros </a:t>
            </a:r>
            <a:r>
              <a:rPr lang="es-ES" sz="1500" dirty="0"/>
              <a:t>proyectos y </a:t>
            </a:r>
            <a:r>
              <a:rPr lang="es-ES" sz="1500" dirty="0" smtClean="0"/>
              <a:t>regiones</a:t>
            </a:r>
          </a:p>
          <a:p>
            <a:pPr eaLnBrk="1" hangingPunct="1"/>
            <a:r>
              <a:rPr lang="es-ES" sz="1500" dirty="0" smtClean="0"/>
              <a:t>Determinar los modelos de negocios </a:t>
            </a:r>
            <a:r>
              <a:rPr lang="es-ES" sz="1500" dirty="0"/>
              <a:t>para la financiación innovadora del </a:t>
            </a:r>
            <a:r>
              <a:rPr lang="es-ES" sz="1500" dirty="0" smtClean="0"/>
              <a:t>ERTMS</a:t>
            </a:r>
          </a:p>
          <a:p>
            <a:pPr marL="0" indent="0" eaLnBrk="1" hangingPunct="1">
              <a:buNone/>
            </a:pPr>
            <a:endParaRPr lang="es-ES" sz="1500" dirty="0" smtClean="0"/>
          </a:p>
          <a:p>
            <a:pPr marL="0" indent="0" eaLnBrk="1" hangingPunct="1">
              <a:buNone/>
            </a:pPr>
            <a:r>
              <a:rPr lang="es-ES" sz="1500" b="1" dirty="0" smtClean="0"/>
              <a:t>(2) CEF </a:t>
            </a:r>
            <a:r>
              <a:rPr lang="es-ES" sz="1500" b="1" dirty="0"/>
              <a:t>instrumento de </a:t>
            </a:r>
            <a:r>
              <a:rPr lang="es-ES" sz="1500" b="1" dirty="0" smtClean="0"/>
              <a:t>deuda:</a:t>
            </a:r>
          </a:p>
          <a:p>
            <a:pPr marL="0" indent="0" eaLnBrk="1" hangingPunct="1">
              <a:buNone/>
            </a:pPr>
            <a:endParaRPr lang="es-ES" sz="1000" b="1" dirty="0" smtClean="0"/>
          </a:p>
          <a:p>
            <a:pPr eaLnBrk="1" hangingPunct="1"/>
            <a:r>
              <a:rPr lang="es-ES" sz="1500" b="0" dirty="0" smtClean="0"/>
              <a:t>El acuerdo de delegación esta negociado </a:t>
            </a:r>
            <a:r>
              <a:rPr lang="es-ES" sz="1500" b="0" dirty="0"/>
              <a:t>entre la Comisión y </a:t>
            </a:r>
            <a:r>
              <a:rPr lang="es-ES" sz="1500" b="0" dirty="0" smtClean="0"/>
              <a:t>BEI para puesta en obra en enero 2015</a:t>
            </a:r>
          </a:p>
          <a:p>
            <a:pPr eaLnBrk="1" hangingPunct="1"/>
            <a:r>
              <a:rPr lang="es-ES" sz="1500" b="0" dirty="0" smtClean="0"/>
              <a:t>Creación </a:t>
            </a:r>
            <a:r>
              <a:rPr lang="es-ES" sz="1500" b="0" dirty="0"/>
              <a:t>de nuevos instrumentos así como su fusión con los que ya </a:t>
            </a:r>
            <a:r>
              <a:rPr lang="es-ES" sz="1500" b="0" dirty="0" smtClean="0"/>
              <a:t>existen</a:t>
            </a:r>
          </a:p>
          <a:p>
            <a:pPr eaLnBrk="1" hangingPunct="1"/>
            <a:r>
              <a:rPr lang="es-ES" sz="1500" b="0" dirty="0" smtClean="0"/>
              <a:t>Para </a:t>
            </a:r>
            <a:r>
              <a:rPr lang="es-ES" sz="1500" b="0" dirty="0"/>
              <a:t>facilitar el acceso a la financiación </a:t>
            </a:r>
            <a:r>
              <a:rPr lang="es-ES" sz="1500" b="0" dirty="0" smtClean="0"/>
              <a:t>de proyectos y de empresas</a:t>
            </a:r>
            <a:endParaRPr lang="es-ES" sz="1500" dirty="0" smtClean="0"/>
          </a:p>
          <a:p>
            <a:pPr eaLnBrk="1" hangingPunct="1"/>
            <a:endParaRPr lang="es-ES" sz="1500" dirty="0"/>
          </a:p>
          <a:p>
            <a:pPr marL="0" indent="0" eaLnBrk="1" hangingPunct="1">
              <a:buNone/>
            </a:pPr>
            <a:r>
              <a:rPr lang="es-ES" sz="1500" b="1" dirty="0" smtClean="0"/>
              <a:t>(3) € 300 </a:t>
            </a:r>
            <a:r>
              <a:rPr lang="es-ES" sz="1500" b="1" dirty="0" err="1" smtClean="0"/>
              <a:t>bl</a:t>
            </a:r>
            <a:r>
              <a:rPr lang="es-ES" sz="1500" b="1" dirty="0"/>
              <a:t> </a:t>
            </a:r>
            <a:r>
              <a:rPr lang="es-ES" sz="1500" b="1" dirty="0" smtClean="0"/>
              <a:t>de inversiones adicionales anunciados por el Presidente </a:t>
            </a:r>
            <a:r>
              <a:rPr lang="es-ES" sz="1500" b="1" dirty="0" err="1" smtClean="0"/>
              <a:t>Juncker</a:t>
            </a:r>
            <a:r>
              <a:rPr lang="es-ES" sz="1500" b="1" dirty="0" smtClean="0"/>
              <a:t>:</a:t>
            </a:r>
            <a:endParaRPr lang="es-ES" sz="1500" b="1" dirty="0"/>
          </a:p>
          <a:p>
            <a:pPr marL="0" indent="0" eaLnBrk="1" hangingPunct="1">
              <a:buNone/>
            </a:pPr>
            <a:r>
              <a:rPr lang="es-ES" sz="1500" b="1" dirty="0" smtClean="0"/>
              <a:t>(4)</a:t>
            </a:r>
            <a:r>
              <a:rPr lang="es-ES" sz="1500" b="1" dirty="0"/>
              <a:t> </a:t>
            </a:r>
            <a:r>
              <a:rPr lang="es-ES" sz="1500" b="1" dirty="0" smtClean="0"/>
              <a:t>"</a:t>
            </a:r>
            <a:r>
              <a:rPr lang="es-ES" sz="1500" b="1" dirty="0" err="1" smtClean="0"/>
              <a:t>Special</a:t>
            </a:r>
            <a:r>
              <a:rPr lang="es-ES" sz="1500" b="1" dirty="0" smtClean="0"/>
              <a:t> </a:t>
            </a:r>
            <a:r>
              <a:rPr lang="es-ES" sz="1500" b="1" dirty="0" err="1" smtClean="0"/>
              <a:t>Task</a:t>
            </a:r>
            <a:r>
              <a:rPr lang="es-ES" sz="1500" b="1" dirty="0" smtClean="0"/>
              <a:t> </a:t>
            </a:r>
            <a:r>
              <a:rPr lang="es-ES" sz="1500" b="1" dirty="0" err="1" smtClean="0"/>
              <a:t>Force</a:t>
            </a:r>
            <a:r>
              <a:rPr lang="es-ES" sz="1500" b="1" dirty="0" smtClean="0"/>
              <a:t>" entre la Comisión, BEI y los Estados-Miembros:</a:t>
            </a:r>
          </a:p>
          <a:p>
            <a:pPr marL="0" indent="0" eaLnBrk="1" hangingPunct="1">
              <a:buNone/>
            </a:pPr>
            <a:endParaRPr lang="es-ES" sz="1000" b="1" dirty="0" smtClean="0"/>
          </a:p>
          <a:p>
            <a:pPr eaLnBrk="1" hangingPunct="1"/>
            <a:r>
              <a:rPr lang="es-ES" sz="1500" dirty="0" smtClean="0"/>
              <a:t>Supone la utilización más amplia de los instrumentos financieros</a:t>
            </a:r>
          </a:p>
          <a:p>
            <a:pPr eaLnBrk="1" hangingPunct="1"/>
            <a:r>
              <a:rPr lang="es-ES" sz="1500" dirty="0" smtClean="0"/>
              <a:t>Estamos examinando las listas de proyectos potenciales</a:t>
            </a:r>
            <a:endParaRPr lang="es-ES" sz="13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91428" y="1340768"/>
            <a:ext cx="8856984" cy="648593"/>
          </a:xfrm>
        </p:spPr>
        <p:txBody>
          <a:bodyPr/>
          <a:lstStyle/>
          <a:p>
            <a:pPr algn="ctr"/>
            <a:r>
              <a:rPr lang="es-ES" sz="1800" i="1" dirty="0" smtClean="0"/>
              <a:t/>
            </a:r>
            <a:br>
              <a:rPr lang="es-ES" sz="1800" i="1" dirty="0" smtClean="0"/>
            </a:br>
            <a:r>
              <a:rPr lang="es-ES" sz="1800" i="1" dirty="0" smtClean="0"/>
              <a:t/>
            </a:r>
            <a:br>
              <a:rPr lang="es-ES" sz="1800" i="1" dirty="0" smtClean="0"/>
            </a:br>
            <a:r>
              <a:rPr lang="es-ES" sz="1800" i="1" dirty="0" smtClean="0"/>
              <a:t>Iniciativas las más recientes respecto a los instrumentos financieros</a:t>
            </a:r>
            <a:br>
              <a:rPr lang="es-ES" sz="1800" i="1" dirty="0" smtClean="0"/>
            </a:br>
            <a:r>
              <a:rPr lang="es-ES" sz="1800" i="1" dirty="0" smtClean="0"/>
              <a:t/>
            </a:r>
            <a:br>
              <a:rPr lang="es-ES" sz="1800" i="1" dirty="0" smtClean="0"/>
            </a:br>
            <a:r>
              <a:rPr lang="es-ES" sz="1800" i="1" dirty="0" smtClean="0"/>
              <a:t/>
            </a:r>
            <a:br>
              <a:rPr lang="es-ES" sz="1800" i="1" dirty="0" smtClean="0"/>
            </a:br>
            <a:endParaRPr lang="es-ES" sz="1800" i="1" dirty="0"/>
          </a:p>
        </p:txBody>
      </p:sp>
    </p:spTree>
    <p:extLst>
      <p:ext uri="{BB962C8B-B14F-4D97-AF65-F5344CB8AC3E}">
        <p14:creationId xmlns:p14="http://schemas.microsoft.com/office/powerpoint/2010/main" val="142750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936625"/>
          </a:xfrm>
        </p:spPr>
        <p:txBody>
          <a:bodyPr/>
          <a:lstStyle/>
          <a:p>
            <a:r>
              <a:rPr lang="en-GB" sz="1600" dirty="0" smtClean="0"/>
              <a:t>En conclusion:</a:t>
            </a:r>
            <a:endParaRPr lang="en-GB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1600" dirty="0" smtClean="0"/>
              <a:t>Los instrumentos financieros forman una parte esencial del MCE 2014-2020 con el objetivo de acelerar la implementación de TEN-T.</a:t>
            </a:r>
          </a:p>
          <a:p>
            <a:pPr marL="0" indent="0" algn="just">
              <a:buNone/>
            </a:pPr>
            <a:endParaRPr lang="es-ES" sz="1600" dirty="0" smtClean="0"/>
          </a:p>
          <a:p>
            <a:pPr algn="just"/>
            <a:r>
              <a:rPr lang="es-ES" sz="1600" dirty="0" smtClean="0"/>
              <a:t>Dado el contexto del déficit </a:t>
            </a:r>
            <a:r>
              <a:rPr lang="es-ES" sz="1600" dirty="0"/>
              <a:t>de la financiación de </a:t>
            </a:r>
            <a:r>
              <a:rPr lang="es-ES" sz="1600" dirty="0" smtClean="0"/>
              <a:t>infraestructura y la agenda de crecimiento y empleo anunciado por el Presidente </a:t>
            </a:r>
            <a:r>
              <a:rPr lang="es-ES" sz="1600" dirty="0" err="1" smtClean="0"/>
              <a:t>Juncker</a:t>
            </a:r>
            <a:r>
              <a:rPr lang="es-ES" sz="1600" dirty="0" smtClean="0"/>
              <a:t>,  los instrumentos financieros son una importante prioridad para </a:t>
            </a:r>
            <a:r>
              <a:rPr lang="es-ES" sz="1600" dirty="0"/>
              <a:t>la </a:t>
            </a:r>
            <a:r>
              <a:rPr lang="es-ES" sz="1600" dirty="0" smtClean="0"/>
              <a:t>Unión.</a:t>
            </a:r>
          </a:p>
          <a:p>
            <a:pPr algn="just"/>
            <a:endParaRPr lang="es-ES" sz="1600" dirty="0" smtClean="0"/>
          </a:p>
          <a:p>
            <a:pPr algn="just"/>
            <a:r>
              <a:rPr lang="es-ES" sz="1600" dirty="0" smtClean="0"/>
              <a:t>Estaremos encantados de responder a sus preguntas sobre los instrumentos financieros</a:t>
            </a:r>
          </a:p>
          <a:p>
            <a:pPr marL="0" indent="0">
              <a:buNone/>
            </a:pPr>
            <a:endParaRPr lang="es-ES" sz="1600" b="1" dirty="0"/>
          </a:p>
          <a:p>
            <a:pPr marL="0" indent="0">
              <a:buNone/>
            </a:pPr>
            <a:r>
              <a:rPr lang="es-ES" sz="1600" b="1" dirty="0"/>
              <a:t> </a:t>
            </a:r>
            <a:r>
              <a:rPr lang="es-ES" sz="1600" b="1" dirty="0" smtClean="0"/>
              <a:t>    Contactos:	</a:t>
            </a:r>
            <a:r>
              <a:rPr lang="es-ES" sz="1600" b="1" dirty="0" smtClean="0">
                <a:hlinkClick r:id="rId2"/>
              </a:rPr>
              <a:t>maria.martisiute@ec.europa.eu</a:t>
            </a:r>
            <a:r>
              <a:rPr lang="es-ES" sz="1600" b="1" dirty="0" smtClean="0"/>
              <a:t> </a:t>
            </a:r>
          </a:p>
          <a:p>
            <a:pPr marL="0" indent="0">
              <a:buNone/>
            </a:pPr>
            <a:r>
              <a:rPr lang="es-ES" sz="1600" b="1" dirty="0" smtClean="0"/>
              <a:t>		+ </a:t>
            </a:r>
            <a:r>
              <a:rPr lang="en-GB" sz="1600" b="1" dirty="0" smtClean="0"/>
              <a:t>32 </a:t>
            </a:r>
            <a:r>
              <a:rPr lang="en-GB" sz="1600" b="1" dirty="0"/>
              <a:t>2 29 </a:t>
            </a:r>
            <a:r>
              <a:rPr lang="fr-BE" sz="1600" b="1" dirty="0"/>
              <a:t>54 292 </a:t>
            </a:r>
            <a:endParaRPr lang="en-GB" sz="1600" b="1" dirty="0"/>
          </a:p>
          <a:p>
            <a:pPr marL="0" indent="0">
              <a:buNone/>
            </a:pPr>
            <a:endParaRPr lang="es-E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351185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12938</TotalTime>
  <Words>740</Words>
  <Application>Microsoft Office PowerPoint</Application>
  <PresentationFormat>Presentación en pantalla (4:3)</PresentationFormat>
  <Paragraphs>101</Paragraphs>
  <Slides>7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Verdana</vt:lpstr>
      <vt:lpstr>Wingdings</vt:lpstr>
      <vt:lpstr>Default Design</vt:lpstr>
      <vt:lpstr> Reunión Informativa CEF-Transportes  1ª Convocatoria de Ayudas 2014</vt:lpstr>
      <vt:lpstr>¿Qué es el Mecanismo de "Conectar Europa"?   </vt:lpstr>
      <vt:lpstr> ¿Qué son los instrumentos financieros innovadores ?   </vt:lpstr>
      <vt:lpstr> ¿Por qué los instrumentos financieros innovadores ?   </vt:lpstr>
      <vt:lpstr>Ejemplos de la utilización de los instrumentos financieros e inversiones privados</vt:lpstr>
      <vt:lpstr>  Iniciativas las más recientes respecto a los instrumentos financieros   </vt:lpstr>
      <vt:lpstr>En conclusion:</vt:lpstr>
    </vt:vector>
  </TitlesOfParts>
  <Company>European Commission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turneem</dc:creator>
  <cp:lastModifiedBy>Gallardo Gallardo Francisco</cp:lastModifiedBy>
  <cp:revision>300</cp:revision>
  <cp:lastPrinted>2014-11-10T15:54:30Z</cp:lastPrinted>
  <dcterms:created xsi:type="dcterms:W3CDTF">2011-10-28T10:25:18Z</dcterms:created>
  <dcterms:modified xsi:type="dcterms:W3CDTF">2014-11-12T12:23:22Z</dcterms:modified>
</cp:coreProperties>
</file>